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397700" cy="43192700"/>
  <p:notesSz cx="6858000" cy="9144000"/>
  <p:embeddedFontLst>
    <p:embeddedFont>
      <p:font typeface="Arial Bold" panose="020B0704020202020204"/>
      <p:regular r:id="rId4"/>
      <p:bold r:id="rId5"/>
    </p:embeddedFont>
    <p:embeddedFont>
      <p:font typeface="Cinzel"/>
      <p:regular r:id="rId6"/>
    </p:embeddedFont>
    <p:embeddedFont>
      <p:font typeface="Now Medium" pitchFamily="2" charset="77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52" autoAdjust="0"/>
  </p:normalViewPr>
  <p:slideViewPr>
    <p:cSldViewPr>
      <p:cViewPr varScale="1">
        <p:scale>
          <a:sx n="17" d="100"/>
          <a:sy n="17" d="100"/>
        </p:scale>
        <p:origin x="3048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27.09.2026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Template de pôster A1 vertical com a mesma identidade visual do template de apresentação oral do NEUROMICROBIOMA 2026.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21993" y="-108783"/>
            <a:ext cx="34173001" cy="6442171"/>
            <a:chOff x="0" y="0"/>
            <a:chExt cx="28777430" cy="54250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777431" cy="5425018"/>
            </a:xfrm>
            <a:custGeom>
              <a:avLst/>
              <a:gdLst/>
              <a:ahLst/>
              <a:cxnLst/>
              <a:rect l="l" t="t" r="r" b="b"/>
              <a:pathLst>
                <a:path w="28777431" h="5425018">
                  <a:moveTo>
                    <a:pt x="0" y="0"/>
                  </a:moveTo>
                  <a:lnTo>
                    <a:pt x="28777431" y="0"/>
                  </a:lnTo>
                  <a:lnTo>
                    <a:pt x="28777431" y="5425018"/>
                  </a:lnTo>
                  <a:lnTo>
                    <a:pt x="0" y="5425018"/>
                  </a:lnTo>
                  <a:close/>
                </a:path>
              </a:pathLst>
            </a:custGeom>
            <a:solidFill>
              <a:srgbClr val="F4EF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8205792" y="1271810"/>
            <a:ext cx="4074574" cy="2654651"/>
            <a:chOff x="0" y="0"/>
            <a:chExt cx="3154677" cy="205532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54677" cy="2055323"/>
            </a:xfrm>
            <a:custGeom>
              <a:avLst/>
              <a:gdLst/>
              <a:ahLst/>
              <a:cxnLst/>
              <a:rect l="l" t="t" r="r" b="b"/>
              <a:pathLst>
                <a:path w="3154677" h="2055323">
                  <a:moveTo>
                    <a:pt x="0" y="0"/>
                  </a:moveTo>
                  <a:lnTo>
                    <a:pt x="3154677" y="0"/>
                  </a:lnTo>
                  <a:lnTo>
                    <a:pt x="3154677" y="2055323"/>
                  </a:lnTo>
                  <a:lnTo>
                    <a:pt x="0" y="205532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7691" r="-346860" b="-5959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3154677" cy="20553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612"/>
                </a:lnSpc>
              </a:pPr>
              <a:r>
                <a:rPr lang="en-US" sz="11343">
                  <a:solidFill>
                    <a:srgbClr val="102D4F">
                      <a:alpha val="64706"/>
                    </a:srgbClr>
                  </a:solidFill>
                  <a:latin typeface="Cinzel"/>
                  <a:ea typeface="Cinzel"/>
                  <a:cs typeface="Cinzel"/>
                  <a:sym typeface="Cinzel"/>
                </a:rPr>
                <a:t>2026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194245" y="6514364"/>
            <a:ext cx="28010975" cy="1794007"/>
            <a:chOff x="0" y="0"/>
            <a:chExt cx="26174700" cy="1676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174700" cy="1676400"/>
            </a:xfrm>
            <a:custGeom>
              <a:avLst/>
              <a:gdLst/>
              <a:ahLst/>
              <a:cxnLst/>
              <a:rect l="l" t="t" r="r" b="b"/>
              <a:pathLst>
                <a:path w="26174700" h="1676400">
                  <a:moveTo>
                    <a:pt x="0" y="0"/>
                  </a:moveTo>
                  <a:lnTo>
                    <a:pt x="26174700" y="0"/>
                  </a:lnTo>
                  <a:lnTo>
                    <a:pt x="26174700" y="1676400"/>
                  </a:lnTo>
                  <a:lnTo>
                    <a:pt x="0" y="1676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232" b="-25423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6174700" cy="17145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8732"/>
                </a:lnSpc>
              </a:pPr>
              <a:r>
                <a:rPr lang="en-US" sz="7277" b="1">
                  <a:solidFill>
                    <a:srgbClr val="102D4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TÍTULO DO TRABALHO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948543" y="7872268"/>
            <a:ext cx="26434423" cy="842640"/>
            <a:chOff x="0" y="0"/>
            <a:chExt cx="24701500" cy="787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701500" cy="787400"/>
            </a:xfrm>
            <a:custGeom>
              <a:avLst/>
              <a:gdLst/>
              <a:ahLst/>
              <a:cxnLst/>
              <a:rect l="l" t="t" r="r" b="b"/>
              <a:pathLst>
                <a:path w="24701500" h="787400">
                  <a:moveTo>
                    <a:pt x="0" y="0"/>
                  </a:moveTo>
                  <a:lnTo>
                    <a:pt x="24701500" y="0"/>
                  </a:lnTo>
                  <a:lnTo>
                    <a:pt x="24701500" y="787400"/>
                  </a:lnTo>
                  <a:lnTo>
                    <a:pt x="0" y="787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61264" b="-56126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24701500" cy="8159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23"/>
                </a:lnSpc>
              </a:pPr>
              <a:r>
                <a:rPr lang="en-US" sz="3852" b="1">
                  <a:solidFill>
                    <a:srgbClr val="1F2933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Autor(a) principal; coautores(as); orientador(a)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948543" y="8714907"/>
            <a:ext cx="26434423" cy="733912"/>
            <a:chOff x="0" y="0"/>
            <a:chExt cx="24701500" cy="685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4701500" cy="685800"/>
            </a:xfrm>
            <a:custGeom>
              <a:avLst/>
              <a:gdLst/>
              <a:ahLst/>
              <a:cxnLst/>
              <a:rect l="l" t="t" r="r" b="b"/>
              <a:pathLst>
                <a:path w="24701500" h="685800">
                  <a:moveTo>
                    <a:pt x="0" y="0"/>
                  </a:moveTo>
                  <a:lnTo>
                    <a:pt x="24701500" y="0"/>
                  </a:lnTo>
                  <a:lnTo>
                    <a:pt x="24701500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51822" b="-65182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24701500" cy="7048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24"/>
                </a:lnSpc>
              </a:pPr>
              <a:r>
                <a:rPr lang="en-US" sz="3103">
                  <a:solidFill>
                    <a:srgbClr val="65727E"/>
                  </a:solidFill>
                  <a:latin typeface="Arial"/>
                  <a:ea typeface="Arial"/>
                  <a:cs typeface="Arial"/>
                  <a:sym typeface="Arial"/>
                </a:rPr>
                <a:t>Afiliação institucional de cada autor(a)   nome@instituicao.br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17685" y="9762604"/>
            <a:ext cx="13317570" cy="7458982"/>
            <a:chOff x="0" y="0"/>
            <a:chExt cx="11836400" cy="66294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836400" cy="6629400"/>
            </a:xfrm>
            <a:custGeom>
              <a:avLst/>
              <a:gdLst/>
              <a:ahLst/>
              <a:cxnLst/>
              <a:rect l="l" t="t" r="r" b="b"/>
              <a:pathLst>
                <a:path w="11836400" h="6629400">
                  <a:moveTo>
                    <a:pt x="0" y="178435"/>
                  </a:moveTo>
                  <a:cubicBezTo>
                    <a:pt x="0" y="79883"/>
                    <a:pt x="79883" y="0"/>
                    <a:pt x="178435" y="0"/>
                  </a:cubicBezTo>
                  <a:lnTo>
                    <a:pt x="11657965" y="0"/>
                  </a:lnTo>
                  <a:cubicBezTo>
                    <a:pt x="11756517" y="0"/>
                    <a:pt x="11836400" y="79883"/>
                    <a:pt x="11836400" y="178435"/>
                  </a:cubicBezTo>
                  <a:lnTo>
                    <a:pt x="11836400" y="6450965"/>
                  </a:lnTo>
                  <a:cubicBezTo>
                    <a:pt x="11836400" y="6549517"/>
                    <a:pt x="11756517" y="6629400"/>
                    <a:pt x="11657965" y="6629400"/>
                  </a:cubicBezTo>
                  <a:lnTo>
                    <a:pt x="178435" y="6629400"/>
                  </a:lnTo>
                  <a:cubicBezTo>
                    <a:pt x="79883" y="6629400"/>
                    <a:pt x="0" y="6549517"/>
                    <a:pt x="0" y="6450965"/>
                  </a:cubicBezTo>
                  <a:close/>
                </a:path>
              </a:pathLst>
            </a:custGeom>
            <a:solidFill>
              <a:srgbClr val="FFFFFF"/>
            </a:solidFill>
            <a:ln w="27182" cap="sq">
              <a:solidFill>
                <a:srgbClr val="C9C1B3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1974" y="9776893"/>
            <a:ext cx="13288991" cy="1085982"/>
            <a:chOff x="0" y="0"/>
            <a:chExt cx="11811000" cy="9652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811000" cy="965200"/>
            </a:xfrm>
            <a:custGeom>
              <a:avLst/>
              <a:gdLst/>
              <a:ahLst/>
              <a:cxnLst/>
              <a:rect l="l" t="t" r="r" b="b"/>
              <a:pathLst>
                <a:path w="11811000" h="965200">
                  <a:moveTo>
                    <a:pt x="0" y="0"/>
                  </a:moveTo>
                  <a:lnTo>
                    <a:pt x="11811000" y="0"/>
                  </a:lnTo>
                  <a:lnTo>
                    <a:pt x="118110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102D4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60651" y="9891207"/>
            <a:ext cx="12431637" cy="877658"/>
            <a:chOff x="0" y="0"/>
            <a:chExt cx="11049000" cy="78004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049000" cy="780045"/>
            </a:xfrm>
            <a:custGeom>
              <a:avLst/>
              <a:gdLst/>
              <a:ahLst/>
              <a:cxnLst/>
              <a:rect l="l" t="t" r="r" b="b"/>
              <a:pathLst>
                <a:path w="11049000" h="780045">
                  <a:moveTo>
                    <a:pt x="0" y="0"/>
                  </a:moveTo>
                  <a:lnTo>
                    <a:pt x="11049000" y="0"/>
                  </a:lnTo>
                  <a:lnTo>
                    <a:pt x="11049000" y="780045"/>
                  </a:lnTo>
                  <a:lnTo>
                    <a:pt x="0" y="78004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8781" b="-22321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11049000" cy="7990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879"/>
                </a:lnSpc>
              </a:pPr>
              <a:r>
                <a:rPr lang="en-US" sz="4066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INTRODUÇÃO E OBJETIVO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17685" y="17764577"/>
            <a:ext cx="13317570" cy="13031785"/>
            <a:chOff x="0" y="0"/>
            <a:chExt cx="11836400" cy="115824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836400" cy="11582400"/>
            </a:xfrm>
            <a:custGeom>
              <a:avLst/>
              <a:gdLst/>
              <a:ahLst/>
              <a:cxnLst/>
              <a:rect l="l" t="t" r="r" b="b"/>
              <a:pathLst>
                <a:path w="11836400" h="11582400">
                  <a:moveTo>
                    <a:pt x="0" y="178181"/>
                  </a:moveTo>
                  <a:cubicBezTo>
                    <a:pt x="0" y="79756"/>
                    <a:pt x="79756" y="0"/>
                    <a:pt x="178181" y="0"/>
                  </a:cubicBezTo>
                  <a:lnTo>
                    <a:pt x="11658219" y="0"/>
                  </a:lnTo>
                  <a:cubicBezTo>
                    <a:pt x="11756644" y="0"/>
                    <a:pt x="11836400" y="79756"/>
                    <a:pt x="11836400" y="178181"/>
                  </a:cubicBezTo>
                  <a:lnTo>
                    <a:pt x="11836400" y="11404219"/>
                  </a:lnTo>
                  <a:cubicBezTo>
                    <a:pt x="11836400" y="11502644"/>
                    <a:pt x="11756644" y="11582400"/>
                    <a:pt x="11658219" y="11582400"/>
                  </a:cubicBezTo>
                  <a:lnTo>
                    <a:pt x="178181" y="11582400"/>
                  </a:lnTo>
                  <a:cubicBezTo>
                    <a:pt x="79756" y="11582400"/>
                    <a:pt x="0" y="11502644"/>
                    <a:pt x="0" y="11404219"/>
                  </a:cubicBezTo>
                  <a:close/>
                </a:path>
              </a:pathLst>
            </a:custGeom>
            <a:solidFill>
              <a:srgbClr val="FFFFFF"/>
            </a:solidFill>
            <a:ln w="27182" cap="sq">
              <a:solidFill>
                <a:srgbClr val="C9C1B3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31974" y="17778867"/>
            <a:ext cx="13288991" cy="1085982"/>
            <a:chOff x="0" y="0"/>
            <a:chExt cx="11811000" cy="9652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811000" cy="965200"/>
            </a:xfrm>
            <a:custGeom>
              <a:avLst/>
              <a:gdLst/>
              <a:ahLst/>
              <a:cxnLst/>
              <a:rect l="l" t="t" r="r" b="b"/>
              <a:pathLst>
                <a:path w="11811000" h="965200">
                  <a:moveTo>
                    <a:pt x="0" y="0"/>
                  </a:moveTo>
                  <a:lnTo>
                    <a:pt x="11811000" y="0"/>
                  </a:lnTo>
                  <a:lnTo>
                    <a:pt x="118110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789A9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460651" y="17893180"/>
            <a:ext cx="12431637" cy="877658"/>
            <a:chOff x="0" y="0"/>
            <a:chExt cx="11049000" cy="78004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049000" cy="780045"/>
            </a:xfrm>
            <a:custGeom>
              <a:avLst/>
              <a:gdLst/>
              <a:ahLst/>
              <a:cxnLst/>
              <a:rect l="l" t="t" r="r" b="b"/>
              <a:pathLst>
                <a:path w="11049000" h="780045">
                  <a:moveTo>
                    <a:pt x="0" y="0"/>
                  </a:moveTo>
                  <a:lnTo>
                    <a:pt x="11049000" y="0"/>
                  </a:lnTo>
                  <a:lnTo>
                    <a:pt x="11049000" y="780045"/>
                  </a:lnTo>
                  <a:lnTo>
                    <a:pt x="0" y="78004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8781" b="-22321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19050"/>
              <a:ext cx="11049000" cy="7990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879"/>
                </a:lnSpc>
              </a:pPr>
              <a:r>
                <a:rPr lang="en-US" sz="4066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MÉTODOS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4935402" y="9762604"/>
            <a:ext cx="16446913" cy="16175417"/>
            <a:chOff x="0" y="0"/>
            <a:chExt cx="14617700" cy="143764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4617700" cy="14376400"/>
            </a:xfrm>
            <a:custGeom>
              <a:avLst/>
              <a:gdLst/>
              <a:ahLst/>
              <a:cxnLst/>
              <a:rect l="l" t="t" r="r" b="b"/>
              <a:pathLst>
                <a:path w="14617700" h="14376400">
                  <a:moveTo>
                    <a:pt x="0" y="178181"/>
                  </a:moveTo>
                  <a:cubicBezTo>
                    <a:pt x="0" y="79756"/>
                    <a:pt x="79756" y="0"/>
                    <a:pt x="178181" y="0"/>
                  </a:cubicBezTo>
                  <a:lnTo>
                    <a:pt x="14439519" y="0"/>
                  </a:lnTo>
                  <a:cubicBezTo>
                    <a:pt x="14537944" y="0"/>
                    <a:pt x="14617700" y="79756"/>
                    <a:pt x="14617700" y="178181"/>
                  </a:cubicBezTo>
                  <a:lnTo>
                    <a:pt x="14617700" y="14198219"/>
                  </a:lnTo>
                  <a:cubicBezTo>
                    <a:pt x="14617700" y="14296644"/>
                    <a:pt x="14537944" y="14376400"/>
                    <a:pt x="14439519" y="14376400"/>
                  </a:cubicBezTo>
                  <a:lnTo>
                    <a:pt x="178181" y="14376400"/>
                  </a:lnTo>
                  <a:cubicBezTo>
                    <a:pt x="79756" y="14376400"/>
                    <a:pt x="0" y="14296644"/>
                    <a:pt x="0" y="14198219"/>
                  </a:cubicBezTo>
                  <a:close/>
                </a:path>
              </a:pathLst>
            </a:custGeom>
            <a:solidFill>
              <a:srgbClr val="FFFFFF"/>
            </a:solidFill>
            <a:ln w="27182" cap="sq">
              <a:solidFill>
                <a:srgbClr val="C9C1B3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4949692" y="9776893"/>
            <a:ext cx="16418334" cy="1085982"/>
            <a:chOff x="0" y="0"/>
            <a:chExt cx="14592300" cy="9652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4592300" cy="965200"/>
            </a:xfrm>
            <a:custGeom>
              <a:avLst/>
              <a:gdLst/>
              <a:ahLst/>
              <a:cxnLst/>
              <a:rect l="l" t="t" r="r" b="b"/>
              <a:pathLst>
                <a:path w="14592300" h="965200">
                  <a:moveTo>
                    <a:pt x="0" y="0"/>
                  </a:moveTo>
                  <a:lnTo>
                    <a:pt x="14592300" y="0"/>
                  </a:lnTo>
                  <a:lnTo>
                    <a:pt x="145923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789A9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5378369" y="9891207"/>
            <a:ext cx="15560980" cy="877658"/>
            <a:chOff x="0" y="0"/>
            <a:chExt cx="13830300" cy="78004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3830300" cy="780045"/>
            </a:xfrm>
            <a:custGeom>
              <a:avLst/>
              <a:gdLst/>
              <a:ahLst/>
              <a:cxnLst/>
              <a:rect l="l" t="t" r="r" b="b"/>
              <a:pathLst>
                <a:path w="13830300" h="780045">
                  <a:moveTo>
                    <a:pt x="0" y="0"/>
                  </a:moveTo>
                  <a:lnTo>
                    <a:pt x="13830300" y="0"/>
                  </a:lnTo>
                  <a:lnTo>
                    <a:pt x="13830300" y="780045"/>
                  </a:lnTo>
                  <a:lnTo>
                    <a:pt x="0" y="78004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8256" b="-29268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19050"/>
              <a:ext cx="13830300" cy="7990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879"/>
                </a:lnSpc>
              </a:pPr>
              <a:r>
                <a:rPr lang="en-US" sz="4066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RESULTADOS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935402" y="26481012"/>
            <a:ext cx="16446913" cy="7458982"/>
            <a:chOff x="0" y="0"/>
            <a:chExt cx="14617700" cy="66294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4617700" cy="6629400"/>
            </a:xfrm>
            <a:custGeom>
              <a:avLst/>
              <a:gdLst/>
              <a:ahLst/>
              <a:cxnLst/>
              <a:rect l="l" t="t" r="r" b="b"/>
              <a:pathLst>
                <a:path w="14617700" h="6629400">
                  <a:moveTo>
                    <a:pt x="0" y="178435"/>
                  </a:moveTo>
                  <a:cubicBezTo>
                    <a:pt x="0" y="79883"/>
                    <a:pt x="79883" y="0"/>
                    <a:pt x="178435" y="0"/>
                  </a:cubicBezTo>
                  <a:lnTo>
                    <a:pt x="14439266" y="0"/>
                  </a:lnTo>
                  <a:cubicBezTo>
                    <a:pt x="14537818" y="0"/>
                    <a:pt x="14617700" y="79883"/>
                    <a:pt x="14617700" y="178435"/>
                  </a:cubicBezTo>
                  <a:lnTo>
                    <a:pt x="14617700" y="6450965"/>
                  </a:lnTo>
                  <a:cubicBezTo>
                    <a:pt x="14617700" y="6549517"/>
                    <a:pt x="14537818" y="6629400"/>
                    <a:pt x="14439266" y="6629400"/>
                  </a:cubicBezTo>
                  <a:lnTo>
                    <a:pt x="178435" y="6629400"/>
                  </a:lnTo>
                  <a:cubicBezTo>
                    <a:pt x="79883" y="6629400"/>
                    <a:pt x="0" y="6549517"/>
                    <a:pt x="0" y="6450965"/>
                  </a:cubicBezTo>
                  <a:close/>
                </a:path>
              </a:pathLst>
            </a:custGeom>
            <a:solidFill>
              <a:srgbClr val="FFFFFF"/>
            </a:solidFill>
            <a:ln w="27182" cap="sq">
              <a:solidFill>
                <a:srgbClr val="C9C1B3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949692" y="26495302"/>
            <a:ext cx="16418334" cy="1085982"/>
            <a:chOff x="0" y="0"/>
            <a:chExt cx="14592300" cy="9652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4592300" cy="965200"/>
            </a:xfrm>
            <a:custGeom>
              <a:avLst/>
              <a:gdLst/>
              <a:ahLst/>
              <a:cxnLst/>
              <a:rect l="l" t="t" r="r" b="b"/>
              <a:pathLst>
                <a:path w="14592300" h="965200">
                  <a:moveTo>
                    <a:pt x="0" y="0"/>
                  </a:moveTo>
                  <a:lnTo>
                    <a:pt x="14592300" y="0"/>
                  </a:lnTo>
                  <a:lnTo>
                    <a:pt x="145923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B8924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5378369" y="26609616"/>
            <a:ext cx="15560980" cy="877658"/>
            <a:chOff x="0" y="0"/>
            <a:chExt cx="13830300" cy="780045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3830300" cy="780045"/>
            </a:xfrm>
            <a:custGeom>
              <a:avLst/>
              <a:gdLst/>
              <a:ahLst/>
              <a:cxnLst/>
              <a:rect l="l" t="t" r="r" b="b"/>
              <a:pathLst>
                <a:path w="13830300" h="780045">
                  <a:moveTo>
                    <a:pt x="0" y="0"/>
                  </a:moveTo>
                  <a:lnTo>
                    <a:pt x="13830300" y="0"/>
                  </a:lnTo>
                  <a:lnTo>
                    <a:pt x="13830300" y="780045"/>
                  </a:lnTo>
                  <a:lnTo>
                    <a:pt x="0" y="78004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8256" b="-29268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19050"/>
              <a:ext cx="13830300" cy="7990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879"/>
                </a:lnSpc>
              </a:pPr>
              <a:r>
                <a:rPr lang="en-US" sz="4066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CONCLUSÃO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17685" y="31339353"/>
            <a:ext cx="13317570" cy="8030552"/>
            <a:chOff x="0" y="0"/>
            <a:chExt cx="11836400" cy="713740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1836400" cy="7137400"/>
            </a:xfrm>
            <a:custGeom>
              <a:avLst/>
              <a:gdLst/>
              <a:ahLst/>
              <a:cxnLst/>
              <a:rect l="l" t="t" r="r" b="b"/>
              <a:pathLst>
                <a:path w="11836400" h="7137400">
                  <a:moveTo>
                    <a:pt x="0" y="178435"/>
                  </a:moveTo>
                  <a:cubicBezTo>
                    <a:pt x="0" y="79883"/>
                    <a:pt x="79883" y="0"/>
                    <a:pt x="178435" y="0"/>
                  </a:cubicBezTo>
                  <a:lnTo>
                    <a:pt x="11657965" y="0"/>
                  </a:lnTo>
                  <a:cubicBezTo>
                    <a:pt x="11756517" y="0"/>
                    <a:pt x="11836400" y="79883"/>
                    <a:pt x="11836400" y="178435"/>
                  </a:cubicBezTo>
                  <a:lnTo>
                    <a:pt x="11836400" y="6958965"/>
                  </a:lnTo>
                  <a:cubicBezTo>
                    <a:pt x="11836400" y="7057517"/>
                    <a:pt x="11756517" y="7137400"/>
                    <a:pt x="11657965" y="7137400"/>
                  </a:cubicBezTo>
                  <a:lnTo>
                    <a:pt x="178435" y="7137400"/>
                  </a:lnTo>
                  <a:cubicBezTo>
                    <a:pt x="79883" y="7137400"/>
                    <a:pt x="0" y="7057517"/>
                    <a:pt x="0" y="6958965"/>
                  </a:cubicBezTo>
                  <a:close/>
                </a:path>
              </a:pathLst>
            </a:custGeom>
            <a:solidFill>
              <a:srgbClr val="FFFFFF"/>
            </a:solidFill>
            <a:ln w="27182" cap="sq">
              <a:solidFill>
                <a:srgbClr val="C9C1B3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031974" y="31353643"/>
            <a:ext cx="13288991" cy="1085982"/>
            <a:chOff x="0" y="0"/>
            <a:chExt cx="11811000" cy="96520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1811000" cy="965200"/>
            </a:xfrm>
            <a:custGeom>
              <a:avLst/>
              <a:gdLst/>
              <a:ahLst/>
              <a:cxnLst/>
              <a:rect l="l" t="t" r="r" b="b"/>
              <a:pathLst>
                <a:path w="11811000" h="965200">
                  <a:moveTo>
                    <a:pt x="0" y="0"/>
                  </a:moveTo>
                  <a:lnTo>
                    <a:pt x="11811000" y="0"/>
                  </a:lnTo>
                  <a:lnTo>
                    <a:pt x="118110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102D4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460651" y="31467957"/>
            <a:ext cx="12431637" cy="877658"/>
            <a:chOff x="0" y="0"/>
            <a:chExt cx="11049000" cy="780045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1049000" cy="780045"/>
            </a:xfrm>
            <a:custGeom>
              <a:avLst/>
              <a:gdLst/>
              <a:ahLst/>
              <a:cxnLst/>
              <a:rect l="l" t="t" r="r" b="b"/>
              <a:pathLst>
                <a:path w="11049000" h="780045">
                  <a:moveTo>
                    <a:pt x="0" y="0"/>
                  </a:moveTo>
                  <a:lnTo>
                    <a:pt x="11049000" y="0"/>
                  </a:lnTo>
                  <a:lnTo>
                    <a:pt x="11049000" y="780045"/>
                  </a:lnTo>
                  <a:lnTo>
                    <a:pt x="0" y="78004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8781" b="-22321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19050"/>
              <a:ext cx="11049000" cy="7990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879"/>
                </a:lnSpc>
              </a:pPr>
              <a:r>
                <a:rPr lang="en-US" sz="4066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REFERÊNCIAS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4935402" y="34482986"/>
            <a:ext cx="16446913" cy="4886919"/>
            <a:chOff x="0" y="0"/>
            <a:chExt cx="14617700" cy="43434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4617700" cy="4343400"/>
            </a:xfrm>
            <a:custGeom>
              <a:avLst/>
              <a:gdLst/>
              <a:ahLst/>
              <a:cxnLst/>
              <a:rect l="l" t="t" r="r" b="b"/>
              <a:pathLst>
                <a:path w="14617700" h="4343400">
                  <a:moveTo>
                    <a:pt x="0" y="178816"/>
                  </a:moveTo>
                  <a:cubicBezTo>
                    <a:pt x="0" y="80137"/>
                    <a:pt x="80137" y="0"/>
                    <a:pt x="178816" y="0"/>
                  </a:cubicBezTo>
                  <a:lnTo>
                    <a:pt x="14438885" y="0"/>
                  </a:lnTo>
                  <a:cubicBezTo>
                    <a:pt x="14537691" y="0"/>
                    <a:pt x="14617700" y="80137"/>
                    <a:pt x="14617700" y="178816"/>
                  </a:cubicBezTo>
                  <a:lnTo>
                    <a:pt x="14617700" y="4164584"/>
                  </a:lnTo>
                  <a:cubicBezTo>
                    <a:pt x="14617700" y="4263390"/>
                    <a:pt x="14537564" y="4343400"/>
                    <a:pt x="14438885" y="4343400"/>
                  </a:cubicBezTo>
                  <a:lnTo>
                    <a:pt x="178816" y="4343400"/>
                  </a:lnTo>
                  <a:cubicBezTo>
                    <a:pt x="80137" y="4343400"/>
                    <a:pt x="0" y="4263263"/>
                    <a:pt x="0" y="4164584"/>
                  </a:cubicBezTo>
                  <a:close/>
                </a:path>
              </a:pathLst>
            </a:custGeom>
            <a:solidFill>
              <a:srgbClr val="FFFFFF"/>
            </a:solidFill>
            <a:ln w="27182" cap="sq">
              <a:solidFill>
                <a:srgbClr val="C9C1B3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4949692" y="34497275"/>
            <a:ext cx="16418334" cy="1085982"/>
            <a:chOff x="0" y="0"/>
            <a:chExt cx="14592300" cy="96520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4592300" cy="965200"/>
            </a:xfrm>
            <a:custGeom>
              <a:avLst/>
              <a:gdLst/>
              <a:ahLst/>
              <a:cxnLst/>
              <a:rect l="l" t="t" r="r" b="b"/>
              <a:pathLst>
                <a:path w="14592300" h="965200">
                  <a:moveTo>
                    <a:pt x="0" y="0"/>
                  </a:moveTo>
                  <a:lnTo>
                    <a:pt x="14592300" y="0"/>
                  </a:lnTo>
                  <a:lnTo>
                    <a:pt x="145923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102D4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5378369" y="34611589"/>
            <a:ext cx="15560980" cy="877658"/>
            <a:chOff x="0" y="0"/>
            <a:chExt cx="13830300" cy="780045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3830300" cy="780045"/>
            </a:xfrm>
            <a:custGeom>
              <a:avLst/>
              <a:gdLst/>
              <a:ahLst/>
              <a:cxnLst/>
              <a:rect l="l" t="t" r="r" b="b"/>
              <a:pathLst>
                <a:path w="13830300" h="780045">
                  <a:moveTo>
                    <a:pt x="0" y="0"/>
                  </a:moveTo>
                  <a:lnTo>
                    <a:pt x="13830300" y="0"/>
                  </a:lnTo>
                  <a:lnTo>
                    <a:pt x="13830300" y="780045"/>
                  </a:lnTo>
                  <a:lnTo>
                    <a:pt x="0" y="78004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8256" b="-29268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19050"/>
              <a:ext cx="13830300" cy="7990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879"/>
                </a:lnSpc>
              </a:pPr>
              <a:r>
                <a:rPr lang="en-US" sz="4066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AGRADECIMENTOS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-604469" y="39794340"/>
            <a:ext cx="33955476" cy="3411332"/>
            <a:chOff x="0" y="0"/>
            <a:chExt cx="31729506" cy="318770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31729505" cy="3187700"/>
            </a:xfrm>
            <a:custGeom>
              <a:avLst/>
              <a:gdLst/>
              <a:ahLst/>
              <a:cxnLst/>
              <a:rect l="l" t="t" r="r" b="b"/>
              <a:pathLst>
                <a:path w="31729505" h="3187700">
                  <a:moveTo>
                    <a:pt x="0" y="0"/>
                  </a:moveTo>
                  <a:lnTo>
                    <a:pt x="31729505" y="0"/>
                  </a:lnTo>
                  <a:lnTo>
                    <a:pt x="31729505" y="3187700"/>
                  </a:lnTo>
                  <a:lnTo>
                    <a:pt x="0" y="3187700"/>
                  </a:lnTo>
                  <a:close/>
                </a:path>
              </a:pathLst>
            </a:custGeom>
            <a:solidFill>
              <a:srgbClr val="F4EF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-604469" y="39794340"/>
            <a:ext cx="33955476" cy="108728"/>
            <a:chOff x="0" y="0"/>
            <a:chExt cx="31729506" cy="1016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31729505" cy="101600"/>
            </a:xfrm>
            <a:custGeom>
              <a:avLst/>
              <a:gdLst/>
              <a:ahLst/>
              <a:cxnLst/>
              <a:rect l="l" t="t" r="r" b="b"/>
              <a:pathLst>
                <a:path w="31729505" h="101600">
                  <a:moveTo>
                    <a:pt x="0" y="0"/>
                  </a:moveTo>
                  <a:lnTo>
                    <a:pt x="31729505" y="0"/>
                  </a:lnTo>
                  <a:lnTo>
                    <a:pt x="31729505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B8924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787025" y="40501070"/>
            <a:ext cx="21414432" cy="733912"/>
            <a:chOff x="0" y="0"/>
            <a:chExt cx="20010597" cy="68580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20010597" cy="685800"/>
            </a:xfrm>
            <a:custGeom>
              <a:avLst/>
              <a:gdLst/>
              <a:ahLst/>
              <a:cxnLst/>
              <a:rect l="l" t="t" r="r" b="b"/>
              <a:pathLst>
                <a:path w="20010597" h="685800">
                  <a:moveTo>
                    <a:pt x="0" y="0"/>
                  </a:moveTo>
                  <a:lnTo>
                    <a:pt x="20010597" y="0"/>
                  </a:lnTo>
                  <a:lnTo>
                    <a:pt x="20010597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18050" r="35264" b="-31805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19050"/>
              <a:ext cx="20010597" cy="7048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52"/>
                </a:lnSpc>
              </a:pPr>
              <a:r>
                <a:rPr lang="en-US" sz="3210" b="1">
                  <a:solidFill>
                    <a:srgbClr val="102D4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DIMENSÕES: 90 CM (ALTURA) × 120 CM (LARGURA) - HORIZONTAL.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787025" y="41316528"/>
            <a:ext cx="10587454" cy="652366"/>
            <a:chOff x="0" y="0"/>
            <a:chExt cx="9893387" cy="60960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9893388" cy="609600"/>
            </a:xfrm>
            <a:custGeom>
              <a:avLst/>
              <a:gdLst/>
              <a:ahLst/>
              <a:cxnLst/>
              <a:rect l="l" t="t" r="r" b="b"/>
              <a:pathLst>
                <a:path w="9893388" h="609600">
                  <a:moveTo>
                    <a:pt x="0" y="0"/>
                  </a:moveTo>
                  <a:lnTo>
                    <a:pt x="9893388" y="0"/>
                  </a:lnTo>
                  <a:lnTo>
                    <a:pt x="9893388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4156" r="10142" b="-234156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9525"/>
              <a:ext cx="9893387" cy="6191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467"/>
                </a:lnSpc>
              </a:pPr>
              <a:r>
                <a:rPr lang="en-US" sz="2889">
                  <a:solidFill>
                    <a:srgbClr val="65727E"/>
                  </a:solidFill>
                  <a:latin typeface="Arial"/>
                  <a:ea typeface="Arial"/>
                  <a:cs typeface="Arial"/>
                  <a:sym typeface="Arial"/>
                </a:rPr>
                <a:t>Impressão em papel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6335457" y="40772889"/>
            <a:ext cx="15578682" cy="951367"/>
            <a:chOff x="0" y="0"/>
            <a:chExt cx="14557413" cy="88900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4557412" cy="889000"/>
            </a:xfrm>
            <a:custGeom>
              <a:avLst/>
              <a:gdLst/>
              <a:ahLst/>
              <a:cxnLst/>
              <a:rect l="l" t="t" r="r" b="b"/>
              <a:pathLst>
                <a:path w="14557412" h="889000">
                  <a:moveTo>
                    <a:pt x="0" y="0"/>
                  </a:moveTo>
                  <a:lnTo>
                    <a:pt x="14557412" y="0"/>
                  </a:lnTo>
                  <a:lnTo>
                    <a:pt x="14557412" y="889000"/>
                  </a:lnTo>
                  <a:lnTo>
                    <a:pt x="0" y="889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6708" r="10141" b="-23670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9525"/>
              <a:ext cx="14557413" cy="8985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3595"/>
                </a:lnSpc>
              </a:pPr>
              <a:r>
                <a:rPr lang="en-US" sz="2996">
                  <a:solidFill>
                    <a:srgbClr val="65727E"/>
                  </a:solidFill>
                  <a:latin typeface="Arial"/>
                  <a:ea typeface="Arial"/>
                  <a:cs typeface="Arial"/>
                  <a:sym typeface="Arial"/>
                </a:rPr>
                <a:t>Priorize figuras legíveis, textos curtos e alto contraste.</a:t>
              </a:r>
            </a:p>
          </p:txBody>
        </p:sp>
      </p:grpSp>
      <p:sp>
        <p:nvSpPr>
          <p:cNvPr id="71" name="Freeform 71"/>
          <p:cNvSpPr/>
          <p:nvPr/>
        </p:nvSpPr>
        <p:spPr>
          <a:xfrm>
            <a:off x="-68638" y="130341"/>
            <a:ext cx="5548046" cy="5901425"/>
          </a:xfrm>
          <a:custGeom>
            <a:avLst/>
            <a:gdLst/>
            <a:ahLst/>
            <a:cxnLst/>
            <a:rect l="l" t="t" r="r" b="b"/>
            <a:pathLst>
              <a:path w="5548046" h="5901425">
                <a:moveTo>
                  <a:pt x="0" y="0"/>
                </a:moveTo>
                <a:lnTo>
                  <a:pt x="5548047" y="0"/>
                </a:lnTo>
                <a:lnTo>
                  <a:pt x="5548047" y="5901425"/>
                </a:lnTo>
                <a:lnTo>
                  <a:pt x="0" y="59014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2" name="Group 72"/>
          <p:cNvGrpSpPr/>
          <p:nvPr/>
        </p:nvGrpSpPr>
        <p:grpSpPr>
          <a:xfrm>
            <a:off x="5641195" y="1317848"/>
            <a:ext cx="22305428" cy="2562573"/>
            <a:chOff x="0" y="0"/>
            <a:chExt cx="29740571" cy="3416764"/>
          </a:xfrm>
        </p:grpSpPr>
        <p:sp>
          <p:nvSpPr>
            <p:cNvPr id="73" name="TextBox 73"/>
            <p:cNvSpPr txBox="1"/>
            <p:nvPr/>
          </p:nvSpPr>
          <p:spPr>
            <a:xfrm>
              <a:off x="0" y="-333375"/>
              <a:ext cx="11245024" cy="37501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3632"/>
                </a:lnSpc>
              </a:pPr>
              <a:r>
                <a:rPr lang="en-US" sz="16880">
                  <a:solidFill>
                    <a:srgbClr val="001F3D"/>
                  </a:solidFill>
                  <a:latin typeface="Cinzel"/>
                  <a:ea typeface="Cinzel"/>
                  <a:cs typeface="Cinzel"/>
                  <a:sym typeface="Cinzel"/>
                </a:rPr>
                <a:t>NEURO</a:t>
              </a: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11211457" y="-168293"/>
              <a:ext cx="18529114" cy="34580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959"/>
                </a:lnSpc>
              </a:pPr>
              <a:r>
                <a:rPr lang="en-US" sz="15685">
                  <a:solidFill>
                    <a:srgbClr val="A87B35"/>
                  </a:solidFill>
                  <a:latin typeface="Cinzel"/>
                  <a:ea typeface="Cinzel"/>
                  <a:cs typeface="Cinzel"/>
                  <a:sym typeface="Cinzel"/>
                </a:rPr>
                <a:t>MICROBIOMA</a:t>
              </a:r>
            </a:p>
          </p:txBody>
        </p:sp>
      </p:grpSp>
      <p:sp>
        <p:nvSpPr>
          <p:cNvPr id="75" name="TextBox 75"/>
          <p:cNvSpPr txBox="1"/>
          <p:nvPr/>
        </p:nvSpPr>
        <p:spPr>
          <a:xfrm>
            <a:off x="4434698" y="4055887"/>
            <a:ext cx="29856166" cy="602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31"/>
              </a:lnSpc>
            </a:pPr>
            <a:r>
              <a:rPr lang="en-US" sz="3522" b="1" spc="880">
                <a:solidFill>
                  <a:srgbClr val="001F3D"/>
                </a:solidFill>
                <a:latin typeface="Now Medium"/>
                <a:ea typeface="Now Medium"/>
                <a:cs typeface="Now Medium"/>
                <a:sym typeface="Now Medium"/>
              </a:rPr>
              <a:t>1º SIMPÓSIO SOBRE MICROBIOMA, EIXO INTESTINO-CÉREBRO E SAÚDE MENTAL </a:t>
            </a:r>
          </a:p>
        </p:txBody>
      </p:sp>
      <p:sp>
        <p:nvSpPr>
          <p:cNvPr id="76" name="Freeform 76"/>
          <p:cNvSpPr/>
          <p:nvPr/>
        </p:nvSpPr>
        <p:spPr>
          <a:xfrm>
            <a:off x="6419073" y="3593299"/>
            <a:ext cx="25759031" cy="574246"/>
          </a:xfrm>
          <a:custGeom>
            <a:avLst/>
            <a:gdLst/>
            <a:ahLst/>
            <a:cxnLst/>
            <a:rect l="l" t="t" r="r" b="b"/>
            <a:pathLst>
              <a:path w="25759031" h="574246">
                <a:moveTo>
                  <a:pt x="0" y="0"/>
                </a:moveTo>
                <a:lnTo>
                  <a:pt x="25759031" y="0"/>
                </a:lnTo>
                <a:lnTo>
                  <a:pt x="25759031" y="574246"/>
                </a:lnTo>
                <a:lnTo>
                  <a:pt x="0" y="5742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8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7" name="TextBox 77"/>
          <p:cNvSpPr txBox="1"/>
          <p:nvPr/>
        </p:nvSpPr>
        <p:spPr>
          <a:xfrm>
            <a:off x="1683563" y="11226777"/>
            <a:ext cx="11985813" cy="5483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5"/>
              </a:lnSpc>
            </a:pPr>
            <a:r>
              <a:rPr lang="en-US" sz="3487">
                <a:solidFill>
                  <a:srgbClr val="65727E"/>
                </a:solidFill>
                <a:latin typeface="Arial"/>
                <a:ea typeface="Arial"/>
                <a:cs typeface="Arial"/>
                <a:sym typeface="Arial"/>
              </a:rPr>
              <a:t>Apresente o contexto do estudo, a questão investigada e o objetivo. Use texto curto e, quando possível, uma imagem ou esquema.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1683563" y="19228750"/>
            <a:ext cx="11985813" cy="11056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5"/>
              </a:lnSpc>
            </a:pPr>
            <a:r>
              <a:rPr lang="en-US" sz="3487">
                <a:solidFill>
                  <a:srgbClr val="65727E"/>
                </a:solidFill>
                <a:latin typeface="Arial"/>
                <a:ea typeface="Arial"/>
                <a:cs typeface="Arial"/>
                <a:sym typeface="Arial"/>
              </a:rPr>
              <a:t>Descreva o desenho do estudo, a amostra ou material, os procedimentos e a análise. Fluxogramas e esquemas ajudam a leitura.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15601281" y="11217252"/>
            <a:ext cx="15115156" cy="14209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65727E"/>
                </a:solidFill>
                <a:latin typeface="Arial"/>
                <a:ea typeface="Arial"/>
                <a:cs typeface="Arial"/>
                <a:sym typeface="Arial"/>
              </a:rPr>
              <a:t>Reserve a maior parte deste espaço para gráficos, fotografias, tabelas ou figuras. Destaque somente os resultados que respondem ao objetivo.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15601281" y="27945185"/>
            <a:ext cx="15115156" cy="5483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5"/>
              </a:lnSpc>
            </a:pPr>
            <a:r>
              <a:rPr lang="en-US" sz="3487">
                <a:solidFill>
                  <a:srgbClr val="65727E"/>
                </a:solidFill>
                <a:latin typeface="Arial"/>
                <a:ea typeface="Arial"/>
                <a:cs typeface="Arial"/>
                <a:sym typeface="Arial"/>
              </a:rPr>
              <a:t>Apresente a principal conclusão em poucas frases. Quando couber, indique uma aplicação, limitação ou continuidade do estudo.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683563" y="32803526"/>
            <a:ext cx="11985813" cy="6054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3150">
                <a:solidFill>
                  <a:srgbClr val="65727E"/>
                </a:solidFill>
                <a:latin typeface="Arial"/>
                <a:ea typeface="Arial"/>
                <a:cs typeface="Arial"/>
                <a:sym typeface="Arial"/>
              </a:rPr>
              <a:t>Inclua apenas as referências essenciais. Use o padrão definido pela organização do evento.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15601281" y="35937634"/>
            <a:ext cx="15115156" cy="2920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5"/>
              </a:lnSpc>
            </a:pPr>
            <a:r>
              <a:rPr lang="en-US" sz="3262">
                <a:solidFill>
                  <a:srgbClr val="65727E"/>
                </a:solidFill>
                <a:latin typeface="Arial"/>
                <a:ea typeface="Arial"/>
                <a:cs typeface="Arial"/>
                <a:sym typeface="Arial"/>
              </a:rPr>
              <a:t>Informe instituições, grupos de pesquisa, colaboradores e fontes de financiamento.</a:t>
            </a:r>
          </a:p>
        </p:txBody>
      </p:sp>
      <p:grpSp>
        <p:nvGrpSpPr>
          <p:cNvPr id="83" name="Group 83"/>
          <p:cNvGrpSpPr/>
          <p:nvPr/>
        </p:nvGrpSpPr>
        <p:grpSpPr>
          <a:xfrm>
            <a:off x="17607871" y="5026528"/>
            <a:ext cx="14570233" cy="1056915"/>
            <a:chOff x="0" y="0"/>
            <a:chExt cx="19426978" cy="1409219"/>
          </a:xfrm>
        </p:grpSpPr>
        <p:grpSp>
          <p:nvGrpSpPr>
            <p:cNvPr id="84" name="Group 84"/>
            <p:cNvGrpSpPr/>
            <p:nvPr/>
          </p:nvGrpSpPr>
          <p:grpSpPr>
            <a:xfrm>
              <a:off x="10555082" y="154727"/>
              <a:ext cx="8871896" cy="1099766"/>
              <a:chOff x="0" y="0"/>
              <a:chExt cx="5603335" cy="694593"/>
            </a:xfrm>
          </p:grpSpPr>
          <p:sp>
            <p:nvSpPr>
              <p:cNvPr id="85" name="Freeform 85"/>
              <p:cNvSpPr/>
              <p:nvPr/>
            </p:nvSpPr>
            <p:spPr>
              <a:xfrm>
                <a:off x="0" y="0"/>
                <a:ext cx="5603335" cy="694593"/>
              </a:xfrm>
              <a:custGeom>
                <a:avLst/>
                <a:gdLst/>
                <a:ahLst/>
                <a:cxnLst/>
                <a:rect l="l" t="t" r="r" b="b"/>
                <a:pathLst>
                  <a:path w="5603335" h="694593">
                    <a:moveTo>
                      <a:pt x="0" y="0"/>
                    </a:moveTo>
                    <a:lnTo>
                      <a:pt x="5603335" y="0"/>
                    </a:lnTo>
                    <a:lnTo>
                      <a:pt x="5603335" y="694593"/>
                    </a:lnTo>
                    <a:lnTo>
                      <a:pt x="0" y="694593"/>
                    </a:lnTo>
                    <a:close/>
                  </a:path>
                </a:pathLst>
              </a:custGeom>
              <a:blipFill>
                <a:blip r:embed="rId3">
                  <a:alphaModFix amt="0"/>
                </a:blip>
                <a:stretch>
                  <a:fillRect t="-271272" r="-103985" b="-270006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6" name="TextBox 86"/>
              <p:cNvSpPr txBox="1"/>
              <p:nvPr/>
            </p:nvSpPr>
            <p:spPr>
              <a:xfrm>
                <a:off x="0" y="-19050"/>
                <a:ext cx="5603335" cy="713643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4023"/>
                  </a:lnSpc>
                </a:pPr>
                <a:r>
                  <a:rPr lang="en-US" sz="3353" b="1">
                    <a:solidFill>
                      <a:srgbClr val="1F2933"/>
                    </a:solidFill>
                    <a:latin typeface="Arial Bold"/>
                    <a:ea typeface="Arial Bold"/>
                    <a:cs typeface="Arial Bold"/>
                    <a:sym typeface="Arial Bold"/>
                  </a:rPr>
                  <a:t>17–18 de novembro de 2026</a:t>
                </a:r>
              </a:p>
            </p:txBody>
          </p:sp>
        </p:grpSp>
        <p:grpSp>
          <p:nvGrpSpPr>
            <p:cNvPr id="87" name="Group 87"/>
            <p:cNvGrpSpPr/>
            <p:nvPr/>
          </p:nvGrpSpPr>
          <p:grpSpPr>
            <a:xfrm>
              <a:off x="0" y="0"/>
              <a:ext cx="9672163" cy="1409219"/>
              <a:chOff x="0" y="0"/>
              <a:chExt cx="6108770" cy="890038"/>
            </a:xfrm>
          </p:grpSpPr>
          <p:sp>
            <p:nvSpPr>
              <p:cNvPr id="88" name="Freeform 88"/>
              <p:cNvSpPr/>
              <p:nvPr/>
            </p:nvSpPr>
            <p:spPr>
              <a:xfrm>
                <a:off x="0" y="0"/>
                <a:ext cx="6108770" cy="890039"/>
              </a:xfrm>
              <a:custGeom>
                <a:avLst/>
                <a:gdLst/>
                <a:ahLst/>
                <a:cxnLst/>
                <a:rect l="l" t="t" r="r" b="b"/>
                <a:pathLst>
                  <a:path w="6108770" h="890039">
                    <a:moveTo>
                      <a:pt x="0" y="0"/>
                    </a:moveTo>
                    <a:lnTo>
                      <a:pt x="6108770" y="0"/>
                    </a:lnTo>
                    <a:lnTo>
                      <a:pt x="6108770" y="890039"/>
                    </a:lnTo>
                    <a:lnTo>
                      <a:pt x="0" y="890039"/>
                    </a:lnTo>
                    <a:close/>
                  </a:path>
                </a:pathLst>
              </a:custGeom>
              <a:blipFill>
                <a:blip r:embed="rId3">
                  <a:alphaModFix amt="0"/>
                </a:blip>
                <a:stretch>
                  <a:fillRect t="-239506" r="-107897" b="-216559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9" name="TextBox 89"/>
              <p:cNvSpPr txBox="1"/>
              <p:nvPr/>
            </p:nvSpPr>
            <p:spPr>
              <a:xfrm>
                <a:off x="0" y="-19050"/>
                <a:ext cx="6108770" cy="909088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4023"/>
                  </a:lnSpc>
                </a:pPr>
                <a:r>
                  <a:rPr lang="en-US" sz="3353" b="1">
                    <a:solidFill>
                      <a:srgbClr val="1F2933"/>
                    </a:solidFill>
                    <a:latin typeface="Arial Bold"/>
                    <a:ea typeface="Arial Bold"/>
                    <a:cs typeface="Arial Bold"/>
                    <a:sym typeface="Arial Bold"/>
                  </a:rPr>
                  <a:t>UFPel – Campus Capão do Leão</a:t>
                </a:r>
              </a:p>
            </p:txBody>
          </p:sp>
        </p:grpSp>
        <p:sp>
          <p:nvSpPr>
            <p:cNvPr id="90" name="AutoShape 90"/>
            <p:cNvSpPr/>
            <p:nvPr/>
          </p:nvSpPr>
          <p:spPr>
            <a:xfrm>
              <a:off x="10114544" y="272141"/>
              <a:ext cx="0" cy="968429"/>
            </a:xfrm>
            <a:prstGeom prst="line">
              <a:avLst/>
            </a:prstGeom>
            <a:ln w="80433" cap="flat">
              <a:solidFill>
                <a:srgbClr val="000000">
                  <a:alpha val="57647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-604469" y="6213868"/>
            <a:ext cx="33540447" cy="119521"/>
            <a:chOff x="0" y="0"/>
            <a:chExt cx="28511500" cy="101600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28511500" cy="101600"/>
            </a:xfrm>
            <a:custGeom>
              <a:avLst/>
              <a:gdLst/>
              <a:ahLst/>
              <a:cxnLst/>
              <a:rect l="l" t="t" r="r" b="b"/>
              <a:pathLst>
                <a:path w="28511500" h="101600">
                  <a:moveTo>
                    <a:pt x="0" y="0"/>
                  </a:moveTo>
                  <a:lnTo>
                    <a:pt x="28511500" y="0"/>
                  </a:lnTo>
                  <a:lnTo>
                    <a:pt x="285115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B8924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</Words>
  <Application>Microsoft Macintosh PowerPoint</Application>
  <PresentationFormat>Personalizar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Cinzel</vt:lpstr>
      <vt:lpstr>Now Medium</vt:lpstr>
      <vt:lpstr>Arial Bold</vt:lpstr>
      <vt:lpstr>Arial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Template_Poster_A1_NeuroMicrobioma_2026.pptx (90 x 120 cm)</dc:title>
  <cp:lastModifiedBy>Lucielli Savegnago</cp:lastModifiedBy>
  <cp:revision>1</cp:revision>
  <dcterms:created xsi:type="dcterms:W3CDTF">2006-08-16T00:00:00Z</dcterms:created>
  <dcterms:modified xsi:type="dcterms:W3CDTF">2026-09-27T19:14:21Z</dcterms:modified>
  <dc:identifier>DAHWNKY5nIA</dc:identifier>
</cp:coreProperties>
</file>